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61" r:id="rId12"/>
    <p:sldId id="263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682963A-08D7-4164-A64C-9A212D2E816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816D6B-C0F5-4460-8842-E44696FB499C}" type="datetimeFigureOut">
              <a:rPr lang="en-US" smtClean="0"/>
              <a:t>07/13/17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235981" cy="5133316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accent1"/>
                </a:solidFill>
                <a:effectLst/>
              </a:rPr>
              <a:t>PHƯƠNG</a:t>
            </a:r>
            <a:r>
              <a:rPr lang="en-US" sz="36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effectLst/>
              </a:rPr>
              <a:t>PHÁP</a:t>
            </a:r>
            <a:r>
              <a:rPr lang="en-US" sz="36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DẠY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HỌC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MÔN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HỌC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THEO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ĐỊNH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HƯỚNG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PHÁT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TRIỂN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NĂNG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LỰC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effectLst/>
              </a:rPr>
              <a:t>HỌC</a:t>
            </a:r>
            <a:r>
              <a:rPr lang="en-US" sz="3600" dirty="0">
                <a:solidFill>
                  <a:schemeClr val="accent1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effectLst/>
              </a:rPr>
              <a:t>SINH</a:t>
            </a: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en-US" sz="4400" dirty="0" smtClean="0">
                <a:effectLst/>
              </a:rPr>
              <a:t/>
            </a:r>
            <a:br>
              <a:rPr lang="en-US" sz="4400" dirty="0" smtClean="0">
                <a:effectLst/>
              </a:rPr>
            </a:b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46482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Dương</a:t>
            </a:r>
            <a:r>
              <a:rPr lang="en-US" sz="2000" dirty="0" smtClean="0"/>
              <a:t> </a:t>
            </a:r>
            <a:r>
              <a:rPr lang="en-US" sz="2000" dirty="0" err="1" smtClean="0"/>
              <a:t>Quang</a:t>
            </a:r>
            <a:r>
              <a:rPr lang="en-US" sz="2000" dirty="0" smtClean="0"/>
              <a:t> </a:t>
            </a:r>
            <a:r>
              <a:rPr lang="en-US" sz="2000" dirty="0" err="1" smtClean="0"/>
              <a:t>Ngọc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54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001000" cy="57150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E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s-E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bốn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trưng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s-E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khám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SGK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tòi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,...  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phối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châm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kiện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”.  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suốt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lẫn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0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s-E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s-E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biện</a:t>
            </a:r>
            <a:r>
              <a:rPr lang="es-E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s-E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s-E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NLHS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Cải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huy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Bồi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s-E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924800" cy="518160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spcAft>
                <a:spcPts val="600"/>
              </a:spcAft>
            </a:pP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hóm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hóm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thuyết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đàm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gắn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khảo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GQVĐ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thí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nặn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9248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8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Vận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dụng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thiết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kế</a:t>
            </a:r>
            <a:r>
              <a:rPr lang="en-US" b="1" dirty="0">
                <a:solidFill>
                  <a:srgbClr val="002060"/>
                </a:solidFill>
              </a:rPr>
              <a:t> minh </a:t>
            </a:r>
            <a:r>
              <a:rPr lang="en-US" b="1" dirty="0" err="1">
                <a:solidFill>
                  <a:srgbClr val="002060"/>
                </a:solidFill>
              </a:rPr>
              <a:t>họa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thể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hiện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phương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pháp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và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kĩ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thuật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dạy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học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theo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định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hướng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phát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triển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năng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lực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các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môn</a:t>
            </a:r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lĩnh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vực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học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tập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Đ</a:t>
            </a:r>
            <a:r>
              <a:rPr lang="en-US" dirty="0" err="1" smtClean="0">
                <a:solidFill>
                  <a:srgbClr val="002060"/>
                </a:solidFill>
              </a:rPr>
              <a:t>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thành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triển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năng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thiết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kế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tổ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chức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chuỗi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động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002060"/>
                </a:solidFill>
              </a:rPr>
              <a:t>Kế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hoạch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dạy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cụ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thể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xác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định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cơ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hội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phát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triển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năng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lực</a:t>
            </a:r>
            <a:r>
              <a:rPr lang="en-US" dirty="0" smtClean="0">
                <a:solidFill>
                  <a:srgbClr val="002060"/>
                </a:solidFill>
              </a:rPr>
              <a:t> qua </a:t>
            </a:r>
            <a:r>
              <a:rPr lang="en-US" dirty="0" err="1" smtClean="0">
                <a:solidFill>
                  <a:srgbClr val="002060"/>
                </a:solidFill>
              </a:rPr>
              <a:t>bài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;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thiết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kế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các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động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dạy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hướng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dẫn</a:t>
            </a:r>
            <a:r>
              <a:rPr lang="en-US" dirty="0">
                <a:solidFill>
                  <a:srgbClr val="002060"/>
                </a:solidFill>
              </a:rPr>
              <a:t> HS </a:t>
            </a:r>
            <a:r>
              <a:rPr lang="en-US" dirty="0" err="1">
                <a:solidFill>
                  <a:srgbClr val="002060"/>
                </a:solidFill>
              </a:rPr>
              <a:t>thực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hiện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nhằm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mục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tiêu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bài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Môn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văn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Môn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Toán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Lĩnh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tự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nhiên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dirty="0" err="1">
                <a:solidFill>
                  <a:srgbClr val="002060"/>
                </a:solidFill>
              </a:rPr>
              <a:t>Lĩnh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xã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hội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Lĩnh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nghệ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thuật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9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2060"/>
                </a:solidFill>
              </a:rPr>
              <a:t>Một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vấn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đề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còn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tồn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tại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bàn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luận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cần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giải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quyết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tiếp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tục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2600" dirty="0" err="1" smtClean="0">
                <a:solidFill>
                  <a:srgbClr val="002060"/>
                </a:solidFill>
              </a:rPr>
              <a:t>Chưa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hỏi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nhiều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từ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nghiên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cứu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kinh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nghiệm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quốc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tế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về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PPDH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PTNL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2600" dirty="0" err="1" smtClean="0">
                <a:solidFill>
                  <a:srgbClr val="002060"/>
                </a:solidFill>
              </a:rPr>
              <a:t>Mới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chỉ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đề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cập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tới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PPDH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PTNL</a:t>
            </a:r>
            <a:r>
              <a:rPr lang="en-US" sz="2600" dirty="0" smtClean="0">
                <a:solidFill>
                  <a:srgbClr val="002060"/>
                </a:solidFill>
              </a:rPr>
              <a:t> ở </a:t>
            </a:r>
            <a:r>
              <a:rPr lang="en-US" sz="2600" dirty="0" err="1" smtClean="0">
                <a:solidFill>
                  <a:srgbClr val="002060"/>
                </a:solidFill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vài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khía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cạnh</a:t>
            </a:r>
            <a:r>
              <a:rPr lang="en-US" sz="2600" dirty="0" smtClean="0">
                <a:solidFill>
                  <a:srgbClr val="002060"/>
                </a:solidFill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vài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môn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600" dirty="0" err="1" smtClean="0">
                <a:solidFill>
                  <a:srgbClr val="002060"/>
                </a:solidFill>
              </a:rPr>
              <a:t>Còn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chưa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nêu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bật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đặc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trưng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của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PPDH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PTNL</a:t>
            </a:r>
            <a:r>
              <a:rPr lang="en-US" sz="2600" dirty="0" smtClean="0">
                <a:solidFill>
                  <a:srgbClr val="002060"/>
                </a:solidFill>
              </a:rPr>
              <a:t> (</a:t>
            </a:r>
            <a:r>
              <a:rPr lang="en-US" sz="2600" dirty="0" err="1" smtClean="0">
                <a:solidFill>
                  <a:srgbClr val="002060"/>
                </a:solidFill>
              </a:rPr>
              <a:t>chung</a:t>
            </a:r>
            <a:r>
              <a:rPr lang="en-US" sz="2600" dirty="0" smtClean="0">
                <a:solidFill>
                  <a:srgbClr val="002060"/>
                </a:solidFill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</a:rPr>
              <a:t>đặc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thù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môn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</a:rPr>
              <a:t>)? </a:t>
            </a:r>
            <a:r>
              <a:rPr lang="en-US" sz="2600" dirty="0" err="1" smtClean="0">
                <a:solidFill>
                  <a:srgbClr val="002060"/>
                </a:solidFill>
              </a:rPr>
              <a:t>Vận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dụng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chúng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ntn</a:t>
            </a:r>
            <a:r>
              <a:rPr lang="en-US" sz="2600" dirty="0" smtClean="0">
                <a:solidFill>
                  <a:srgbClr val="002060"/>
                </a:solidFill>
              </a:rPr>
              <a:t>? </a:t>
            </a:r>
            <a:r>
              <a:rPr lang="en-US" sz="2600" dirty="0" err="1" smtClean="0">
                <a:solidFill>
                  <a:srgbClr val="002060"/>
                </a:solidFill>
              </a:rPr>
              <a:t>Đánh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giá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ra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sao</a:t>
            </a:r>
            <a:r>
              <a:rPr lang="en-US" sz="2600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en-US" sz="2600" dirty="0" err="1" smtClean="0">
                <a:solidFill>
                  <a:srgbClr val="002060"/>
                </a:solidFill>
              </a:rPr>
              <a:t>Các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bài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soạn</a:t>
            </a:r>
            <a:r>
              <a:rPr lang="en-US" sz="2600" dirty="0" smtClean="0">
                <a:solidFill>
                  <a:srgbClr val="002060"/>
                </a:solidFill>
              </a:rPr>
              <a:t> minh </a:t>
            </a:r>
            <a:r>
              <a:rPr lang="en-US" sz="2600" dirty="0" err="1" smtClean="0">
                <a:solidFill>
                  <a:srgbClr val="002060"/>
                </a:solidFill>
              </a:rPr>
              <a:t>họa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chưa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làm</a:t>
            </a:r>
            <a:r>
              <a:rPr lang="en-US" sz="2600" dirty="0" smtClean="0">
                <a:solidFill>
                  <a:srgbClr val="002060"/>
                </a:solidFill>
              </a:rPr>
              <a:t> “</a:t>
            </a:r>
            <a:r>
              <a:rPr lang="en-US" sz="2600" dirty="0" err="1" smtClean="0">
                <a:solidFill>
                  <a:srgbClr val="002060"/>
                </a:solidFill>
              </a:rPr>
              <a:t>nổi</a:t>
            </a:r>
            <a:r>
              <a:rPr lang="en-US" sz="2600" dirty="0" smtClean="0">
                <a:solidFill>
                  <a:srgbClr val="002060"/>
                </a:solidFill>
              </a:rPr>
              <a:t>” </a:t>
            </a:r>
            <a:r>
              <a:rPr lang="en-US" sz="2600" dirty="0" err="1" smtClean="0">
                <a:solidFill>
                  <a:srgbClr val="002060"/>
                </a:solidFill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PPDH</a:t>
            </a:r>
            <a:r>
              <a:rPr lang="en-US" sz="2600" dirty="0" smtClean="0">
                <a:solidFill>
                  <a:srgbClr val="002060"/>
                </a:solidFill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</a:rPr>
              <a:t>đánh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giá</a:t>
            </a:r>
            <a:r>
              <a:rPr lang="en-US" sz="2600" dirty="0" smtClean="0">
                <a:solidFill>
                  <a:srgbClr val="002060"/>
                </a:solidFill>
              </a:rPr>
              <a:t> NL. </a:t>
            </a:r>
          </a:p>
        </p:txBody>
      </p:sp>
    </p:spTree>
    <p:extLst>
      <p:ext uri="{BB962C8B-B14F-4D97-AF65-F5344CB8AC3E}">
        <p14:creationId xmlns:p14="http://schemas.microsoft.com/office/powerpoint/2010/main" val="17592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924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fr-FR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fr-F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phổ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thử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DH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nhằm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tiềm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nhấn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gắn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duy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nghiên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cứu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bồi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hứng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thú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HS.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iệc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CNTT</a:t>
            </a: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đáng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khích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lệ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...,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biên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soạn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khóa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huấn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CT,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GD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3058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fr-FR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trạng</a:t>
            </a: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fr-F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mong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giờ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thao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giỏi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hời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hợt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vi-V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thuyết trình vẫn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đang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là PPDH chủ </a:t>
            </a:r>
            <a:r>
              <a:rPr lang="vi-V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đạo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vi-V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 trọng vào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khám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 chú trọng vào việc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HS. </a:t>
            </a:r>
          </a:p>
          <a:p>
            <a:r>
              <a:rPr lang="nb-NO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 </a:t>
            </a:r>
            <a:r>
              <a:rPr lang="nb-NO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 môn học 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tổ chức các hoạt động thực hành, thí nghiệm trên lớp hoặc có tổ chức nhưng chưa hiệu quả.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tin -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đem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vi-VN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iểm tra, đánh giá chậm đổi mới dẫn đến việc đổi mới PPDH gặp nhiều khó khăn.</a:t>
            </a:r>
            <a:r>
              <a:rPr lang="vi-VN" sz="1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CBQL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đội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ngũ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TBDH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CNTT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hạn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x-none" sz="18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 dung, chương trình nhiều môn học, cấp học tuy đã được giảm tải song vẫn còn </a:t>
            </a:r>
            <a:r>
              <a:rPr lang="x-none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nặng. </a:t>
            </a:r>
            <a:endParaRPr lang="en-US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x-none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Áp </a:t>
            </a:r>
            <a:r>
              <a:rPr lang="x-none" sz="18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 thi cử, thành tích vẫn </a:t>
            </a:r>
            <a:r>
              <a:rPr lang="x-none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 </a:t>
            </a:r>
            <a:r>
              <a:rPr lang="x-none" sz="18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khiến </a:t>
            </a:r>
            <a:r>
              <a:rPr lang="en-US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“sợ</a:t>
            </a:r>
            <a:r>
              <a:rPr lang="x-none" sz="18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đổi </a:t>
            </a:r>
            <a:r>
              <a:rPr lang="x-none" sz="1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924800" cy="571500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quốc</a:t>
            </a:r>
            <a:r>
              <a:rPr lang="en-US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nl-NL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về tổ chức dạy học, về phối hợp sử dụng các phương pháp, biện pháp, </a:t>
            </a:r>
            <a:r>
              <a:rPr lang="nl-NL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KTDH nhằm </a:t>
            </a:r>
            <a:r>
              <a:rPr lang="nl-NL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 thành, phát </a:t>
            </a:r>
            <a:r>
              <a:rPr lang="nl-NL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 NL </a:t>
            </a:r>
            <a:r>
              <a:rPr lang="nl-NL" sz="2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 học.</a:t>
            </a:r>
            <a:r>
              <a:rPr lang="nl-NL" sz="26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Mĩ</a:t>
            </a:r>
            <a:r>
              <a:rPr lang="en-US" sz="26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hoá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NL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HS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001000" cy="57912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3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3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ấy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sống</a:t>
            </a:r>
            <a:endParaRPr lang="en-US" sz="23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3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Singapore</a:t>
            </a:r>
            <a:r>
              <a:rPr lang="en-US" sz="23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khuyến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khích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sở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bởi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3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Nhấn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Tuy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thuần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cứng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khuôn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hứng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thú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HS.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ề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HS.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Coi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562600"/>
          </a:xfrm>
        </p:spPr>
        <p:txBody>
          <a:bodyPr>
            <a:normAutofit/>
          </a:bodyPr>
          <a:lstStyle/>
          <a:p>
            <a:pPr algn="just"/>
            <a:r>
              <a:rPr lang="en-US" i="1" dirty="0" err="1" smtClean="0">
                <a:solidFill>
                  <a:srgbClr val="002060"/>
                </a:solidFill>
              </a:rPr>
              <a:t>Hàn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Quốc</a:t>
            </a:r>
            <a:r>
              <a:rPr lang="en-US" i="1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GV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dụng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nhiều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PPDH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khác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nhau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giúp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HS </a:t>
            </a:r>
            <a:r>
              <a:rPr lang="en-US" dirty="0" err="1" smtClean="0">
                <a:solidFill>
                  <a:srgbClr val="002060"/>
                </a:solidFill>
              </a:rPr>
              <a:t>đạt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những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kiến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thức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bản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một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cách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thuận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lợi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nâng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năng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sáng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tạo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năng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lực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giải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quyết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vấn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đề</a:t>
            </a:r>
            <a:r>
              <a:rPr lang="en-US" dirty="0" smtClean="0">
                <a:solidFill>
                  <a:srgbClr val="002060"/>
                </a:solidFill>
              </a:rPr>
              <a:t>. HS </a:t>
            </a:r>
            <a:r>
              <a:rPr lang="en-US" dirty="0" err="1">
                <a:solidFill>
                  <a:srgbClr val="002060"/>
                </a:solidFill>
              </a:rPr>
              <a:t>lựa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chọn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phương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pháp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tự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các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một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cách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nhất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mục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tiêu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tập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môn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bao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gồm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những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vấn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đề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của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người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môi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trường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giáo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dục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hoàn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thiện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năng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khiếu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pPr algn="just"/>
            <a:r>
              <a:rPr lang="en-US" i="1" dirty="0" err="1" smtClean="0">
                <a:solidFill>
                  <a:srgbClr val="002060"/>
                </a:solidFill>
              </a:rPr>
              <a:t>Ấn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Độ</a:t>
            </a:r>
            <a:r>
              <a:rPr lang="en-US" i="1" dirty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GV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luôn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chú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trọng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cung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cấp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hội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HS </a:t>
            </a:r>
            <a:r>
              <a:rPr lang="en-US" dirty="0" err="1">
                <a:solidFill>
                  <a:srgbClr val="002060"/>
                </a:solidFill>
              </a:rPr>
              <a:t>được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học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thông</a:t>
            </a:r>
            <a:r>
              <a:rPr lang="en-US" dirty="0">
                <a:solidFill>
                  <a:srgbClr val="002060"/>
                </a:solidFill>
              </a:rPr>
              <a:t> qua </a:t>
            </a:r>
            <a:r>
              <a:rPr lang="en-US" dirty="0" err="1">
                <a:solidFill>
                  <a:srgbClr val="002060"/>
                </a:solidFill>
              </a:rPr>
              <a:t>những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động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phù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hợp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có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sức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lôi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cuốn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nhằm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phát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triển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sự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hiểu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biết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kĩ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năng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trị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001000" cy="563880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tú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quốc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phối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trở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mở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cẩn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thận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khuyến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khích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Newzealand</a:t>
            </a:r>
            <a:r>
              <a:rPr lang="en-US" sz="2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cận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(3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tưởng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duy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phê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cốt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lõi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,...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5626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hoá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tuệ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rèn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GQVĐ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gắn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cuộc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gắn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tuệ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Tăng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cường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nhằm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xã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Bổ</a:t>
            </a:r>
            <a:r>
              <a:rPr lang="es-E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phức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nhằm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phức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s-E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quát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huy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khoa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nghe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chép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kiếm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,...),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sở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trau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dồi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Tuy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dù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kỳ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cũng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đảm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”. </a:t>
            </a:r>
            <a:endParaRPr lang="en-US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PPDH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gắn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chặt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đủ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tối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thiểu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tượng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sz="3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3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s-E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dạy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s-ES" sz="3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656</TotalTime>
  <Words>2074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Thermal</vt:lpstr>
      <vt:lpstr>PHƯƠNG PHÁP DẠY HỌC MÔN HỌC THEO ĐỊNH HƯỚNG PHÁT TRIỂN NĂNG LỰC HỌC SINH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 CHỨC DẠY HỌC MÔN HỌC THEO ĐỊNH HƯỚNG PHÁT TRIỂN NĂNG LỰC HỌC SINH</dc:title>
  <dc:creator>W8</dc:creator>
  <cp:lastModifiedBy>W8</cp:lastModifiedBy>
  <cp:revision>52</cp:revision>
  <dcterms:created xsi:type="dcterms:W3CDTF">2016-12-14T01:18:01Z</dcterms:created>
  <dcterms:modified xsi:type="dcterms:W3CDTF">2017-07-13T02:47:26Z</dcterms:modified>
</cp:coreProperties>
</file>